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1"/>
  </p:notesMasterIdLst>
  <p:handoutMasterIdLst>
    <p:handoutMasterId r:id="rId12"/>
  </p:handoutMasterIdLst>
  <p:sldIdLst>
    <p:sldId id="263" r:id="rId2"/>
    <p:sldId id="264" r:id="rId3"/>
    <p:sldId id="364" r:id="rId4"/>
    <p:sldId id="357" r:id="rId5"/>
    <p:sldId id="365" r:id="rId6"/>
    <p:sldId id="325" r:id="rId7"/>
    <p:sldId id="366" r:id="rId8"/>
    <p:sldId id="367" r:id="rId9"/>
    <p:sldId id="305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clrMru>
    <a:srgbClr val="FDB5FF"/>
    <a:srgbClr val="FF6FCF"/>
    <a:srgbClr val="99CCFF"/>
    <a:srgbClr val="FF8000"/>
    <a:srgbClr val="FED1F5"/>
    <a:srgbClr val="FF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63" autoAdjust="0"/>
    <p:restoredTop sz="85666" autoAdjust="0"/>
  </p:normalViewPr>
  <p:slideViewPr>
    <p:cSldViewPr snapToGrid="0" snapToObjects="1">
      <p:cViewPr varScale="1">
        <p:scale>
          <a:sx n="46" d="100"/>
          <a:sy n="46" d="100"/>
        </p:scale>
        <p:origin x="-59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200" d="100"/>
          <a:sy n="200" d="100"/>
        </p:scale>
        <p:origin x="-480" y="4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9DB3518A-4B55-AE44-AE6C-BB3BCF24E748}" type="datetime1">
              <a:rPr lang="en-US"/>
              <a:pPr>
                <a:defRPr/>
              </a:pPr>
              <a:t>1/31/2018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FAF59276-EAC8-2D47-9F08-8643C774D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56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3F8B293-4BB5-7B43-9483-3921BA569E2B}" type="datetime1">
              <a:rPr lang="en-US"/>
              <a:pPr>
                <a:defRPr/>
              </a:pPr>
              <a:t>1/31/2018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C238F3AB-CE5B-CB44-B99C-326645F43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9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ＭＳ Ｐゴシック" pitchFamily="-110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53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53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53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777FD-9432-D948-B35F-9B7BD5FDF8A1}" type="datetime1">
              <a:rPr lang="en-US" smtClean="0"/>
              <a:pPr>
                <a:defRPr/>
              </a:pPr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AB5B1-00BC-F24C-BCEC-280088855D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42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6F2DC-6832-8E41-AC2E-3AF4D3AEB5C9}" type="datetime1">
              <a:rPr lang="en-US" smtClean="0"/>
              <a:pPr>
                <a:defRPr/>
              </a:pPr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CD768-44BE-6743-A8B9-166A0DAFD2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0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48182-9AA4-0743-923D-82C285352A06}" type="datetime1">
              <a:rPr lang="en-US" smtClean="0"/>
              <a:pPr>
                <a:defRPr/>
              </a:pPr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E6E90-B66E-9446-803C-8BA15407D2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56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CE7A9-800B-2E4E-A043-9B5691CC9FA1}" type="datetime1">
              <a:rPr lang="en-US" smtClean="0"/>
              <a:pPr>
                <a:defRPr/>
              </a:pPr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2B316-9619-6B4E-B1F0-FEF328F2B9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57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8F243-EC49-7C46-9BC8-A818147A19FB}" type="datetime1">
              <a:rPr lang="en-US" smtClean="0"/>
              <a:pPr>
                <a:defRPr/>
              </a:pPr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ECEF4-70FA-7C49-9E9C-054C23DA1F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73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68720-4AE0-5847-B11F-DEF5AF537B8F}" type="datetime1">
              <a:rPr lang="en-US" smtClean="0"/>
              <a:pPr>
                <a:defRPr/>
              </a:pPr>
              <a:t>1/31/2018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6C786-7364-A040-B2E9-EDCE5FBC18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3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3F585-28E5-C545-9306-FD069836D8D2}" type="datetime1">
              <a:rPr lang="en-US" smtClean="0"/>
              <a:pPr>
                <a:defRPr/>
              </a:pPr>
              <a:t>1/31/2018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E9325-A65C-7345-837C-B4A8AEE58D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7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E5BB6-28DD-B24F-8555-4BD5AE3B47FC}" type="datetime1">
              <a:rPr lang="en-US" smtClean="0"/>
              <a:pPr>
                <a:defRPr/>
              </a:pPr>
              <a:t>1/31/2018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07FB3-F15E-8345-836A-94D8C3ED73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27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B94E0-751B-754E-A5F8-B15C0C1E3F02}" type="datetime1">
              <a:rPr lang="en-US" smtClean="0"/>
              <a:pPr>
                <a:defRPr/>
              </a:pPr>
              <a:t>1/31/2018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25204-6ED0-B74A-9903-DF21F0FF84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56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4FD88-0525-E94A-88E7-0E3B44FB848C}" type="datetime1">
              <a:rPr lang="en-US" smtClean="0"/>
              <a:pPr>
                <a:defRPr/>
              </a:pPr>
              <a:t>1/31/2018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1FAEE-24A7-384D-B55D-729395BC11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8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4691C-2DB8-134B-B504-BD2001467E78}" type="datetime1">
              <a:rPr lang="en-US" smtClean="0"/>
              <a:pPr>
                <a:defRPr/>
              </a:pPr>
              <a:t>1/31/2018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EC4BF-373E-6F4E-BFC5-7B5BE89078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9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16B31609-0C0F-4844-A33F-169D0E686C81}" type="datetime1">
              <a:rPr lang="en-US" smtClean="0"/>
              <a:pPr>
                <a:defRPr/>
              </a:pPr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173D0C45-70BD-B343-A3E4-4468B1F6BF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00603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Gill Sans"/>
          <a:ea typeface="ＭＳ Ｐゴシック" pitchFamily="-110" charset="-128"/>
          <a:cs typeface="Gill San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4762500" cy="1436688"/>
          </a:xfrm>
          <a:prstGeom prst="rect">
            <a:avLst/>
          </a:prstGeom>
          <a:solidFill>
            <a:srgbClr val="4D7B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246063" y="167808"/>
            <a:ext cx="8331200" cy="111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3600" b="1" dirty="0">
                <a:latin typeface="Gill Sans" charset="0"/>
                <a:cs typeface="Gill Sans" charset="0"/>
              </a:rPr>
              <a:t>Metabolic Diseases</a:t>
            </a:r>
            <a:br>
              <a:rPr lang="en-US" sz="3600" b="1" dirty="0">
                <a:latin typeface="Gill Sans" charset="0"/>
                <a:cs typeface="Gill Sans" charset="0"/>
              </a:rPr>
            </a:br>
            <a:r>
              <a:rPr lang="en-US" sz="3600" b="1">
                <a:latin typeface="Gill Sans" charset="0"/>
                <a:cs typeface="Gill Sans" charset="0"/>
              </a:rPr>
              <a:t>Lesson </a:t>
            </a:r>
            <a:r>
              <a:rPr lang="en-US" sz="3600" b="1" smtClean="0">
                <a:latin typeface="Gill Sans" charset="0"/>
                <a:cs typeface="Gill Sans" charset="0"/>
              </a:rPr>
              <a:t>2.4</a:t>
            </a:r>
            <a:endParaRPr lang="en-US" sz="3600" b="1" dirty="0">
              <a:cs typeface="Gill Sans" charset="0"/>
            </a:endParaRPr>
          </a:p>
          <a:p>
            <a:r>
              <a:rPr lang="en-US" sz="2500" b="1" dirty="0">
                <a:cs typeface="Gill Sans" charset="0"/>
              </a:rPr>
              <a:t> </a:t>
            </a:r>
            <a:endParaRPr lang="en-US" dirty="0">
              <a:latin typeface="Cambria Bold" charset="0"/>
              <a:cs typeface="Cambria Bold" charset="0"/>
              <a:sym typeface="Cambria Bold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246063" y="1638300"/>
            <a:ext cx="87360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b="1" dirty="0" smtClean="0">
                <a:latin typeface="Gill Sans"/>
                <a:cs typeface="Gill Sans"/>
              </a:rPr>
              <a:t>Glucose </a:t>
            </a:r>
            <a:r>
              <a:rPr lang="en-US" sz="3600" b="1" dirty="0">
                <a:latin typeface="Gill Sans"/>
                <a:cs typeface="Gill Sans"/>
              </a:rPr>
              <a:t>homeostasis in the </a:t>
            </a:r>
            <a:r>
              <a:rPr lang="en-US" sz="3600" b="1" dirty="0" smtClean="0">
                <a:latin typeface="Gill Sans"/>
                <a:cs typeface="Gill Sans"/>
              </a:rPr>
              <a:t>blood – The Metabolism Game</a:t>
            </a:r>
            <a:endParaRPr lang="en-US" sz="3600" b="1" dirty="0">
              <a:latin typeface="Gill Sans"/>
              <a:cs typeface="Gill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100" y="3031066"/>
            <a:ext cx="2374900" cy="316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3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Do Now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2298700"/>
            <a:ext cx="8229600" cy="45593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04800" indent="-304800"/>
            <a:r>
              <a:rPr lang="en-US" dirty="0" smtClean="0">
                <a:latin typeface="Gill Sans"/>
                <a:cs typeface="Gill Sans"/>
                <a:sym typeface="Times New Roman" charset="0"/>
              </a:rPr>
              <a:t>Why </a:t>
            </a:r>
            <a:r>
              <a:rPr lang="en-US" dirty="0">
                <a:latin typeface="Gill Sans"/>
                <a:cs typeface="Gill Sans"/>
                <a:sym typeface="Times New Roman" charset="0"/>
              </a:rPr>
              <a:t>is homeostasis of </a:t>
            </a:r>
            <a:r>
              <a:rPr lang="en-US" dirty="0" smtClean="0">
                <a:latin typeface="Gill Sans"/>
                <a:cs typeface="Gill Sans"/>
                <a:sym typeface="Times New Roman" charset="0"/>
              </a:rPr>
              <a:t>glucose in the blood </a:t>
            </a:r>
            <a:r>
              <a:rPr lang="en-US" dirty="0">
                <a:latin typeface="Gill Sans"/>
                <a:cs typeface="Gill Sans"/>
                <a:sym typeface="Times New Roman" charset="0"/>
              </a:rPr>
              <a:t>important?</a:t>
            </a:r>
            <a:endParaRPr lang="en-US" dirty="0">
              <a:latin typeface="Gill Sans"/>
              <a:ea typeface="ヒラギノ明朝 ProN W3" charset="0"/>
              <a:cs typeface="Gill Sans"/>
              <a:sym typeface="Times New Roman" charset="0"/>
            </a:endParaRPr>
          </a:p>
          <a:p>
            <a:pPr marL="304800" indent="-304800"/>
            <a:endParaRPr lang="en-US" dirty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82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Do Now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712913"/>
            <a:ext cx="8229600" cy="45593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04800" indent="-304800"/>
            <a:r>
              <a:rPr lang="en-US" dirty="0" smtClean="0">
                <a:latin typeface="Gill Sans"/>
                <a:cs typeface="Gill Sans"/>
                <a:sym typeface="Times New Roman" charset="0"/>
              </a:rPr>
              <a:t>Why </a:t>
            </a:r>
            <a:r>
              <a:rPr lang="en-US" dirty="0">
                <a:latin typeface="Gill Sans"/>
                <a:cs typeface="Gill Sans"/>
                <a:sym typeface="Times New Roman" charset="0"/>
              </a:rPr>
              <a:t>is homeostasis of </a:t>
            </a:r>
            <a:r>
              <a:rPr lang="en-US" dirty="0" smtClean="0">
                <a:latin typeface="Gill Sans"/>
                <a:cs typeface="Gill Sans"/>
                <a:sym typeface="Times New Roman" charset="0"/>
              </a:rPr>
              <a:t>glucose in the blood </a:t>
            </a:r>
            <a:r>
              <a:rPr lang="en-US" dirty="0">
                <a:latin typeface="Gill Sans"/>
                <a:cs typeface="Gill Sans"/>
                <a:sym typeface="Times New Roman" charset="0"/>
              </a:rPr>
              <a:t>important</a:t>
            </a:r>
            <a:r>
              <a:rPr lang="en-US" dirty="0" smtClean="0">
                <a:latin typeface="Gill Sans"/>
                <a:cs typeface="Gill Sans"/>
                <a:sym typeface="Times New Roman" charset="0"/>
              </a:rPr>
              <a:t>? </a:t>
            </a:r>
          </a:p>
          <a:p>
            <a:pPr marL="304800" indent="-304800"/>
            <a:endParaRPr lang="en-US" dirty="0" smtClean="0">
              <a:latin typeface="Gill Sans"/>
              <a:cs typeface="Gill Sans"/>
              <a:sym typeface="Times New Roman" charset="0"/>
            </a:endParaRPr>
          </a:p>
          <a:p>
            <a:pPr marL="1104900" lvl="2" indent="-304800"/>
            <a:r>
              <a:rPr lang="en-US" dirty="0" smtClean="0">
                <a:solidFill>
                  <a:srgbClr val="FF0000"/>
                </a:solidFill>
                <a:latin typeface="+mj-lt"/>
                <a:ea typeface="ヒラギノ明朝 ProN W3" charset="0"/>
                <a:cs typeface="Gill Sans"/>
                <a:sym typeface="Times New Roman" charset="0"/>
              </a:rPr>
              <a:t>Glucose is needed to transport energy from cell to cell.</a:t>
            </a:r>
          </a:p>
          <a:p>
            <a:pPr marL="800100" lvl="2" indent="0">
              <a:buNone/>
            </a:pPr>
            <a:endParaRPr lang="en-US" dirty="0" smtClean="0">
              <a:solidFill>
                <a:srgbClr val="FF0000"/>
              </a:solidFill>
              <a:latin typeface="+mj-lt"/>
              <a:ea typeface="ヒラギノ明朝 ProN W3" charset="0"/>
              <a:cs typeface="Gill Sans"/>
              <a:sym typeface="Times New Roman" charset="0"/>
            </a:endParaRPr>
          </a:p>
          <a:p>
            <a:pPr marL="1104900" lvl="2" indent="-304800"/>
            <a:r>
              <a:rPr lang="en-US" dirty="0" smtClean="0">
                <a:solidFill>
                  <a:srgbClr val="FF0000"/>
                </a:solidFill>
                <a:latin typeface="+mj-lt"/>
                <a:ea typeface="ヒラギノ明朝 ProN W3" charset="0"/>
                <a:cs typeface="Gill Sans"/>
                <a:sym typeface="Times New Roman" charset="0"/>
              </a:rPr>
              <a:t>The brain and red blood cells can’t use fatty acids or amino acids for energy.</a:t>
            </a:r>
          </a:p>
          <a:p>
            <a:pPr marL="1104900" lvl="2" indent="-304800">
              <a:buNone/>
            </a:pPr>
            <a:r>
              <a:rPr lang="en-US" dirty="0" smtClean="0">
                <a:solidFill>
                  <a:srgbClr val="FF0000"/>
                </a:solidFill>
                <a:latin typeface="+mj-lt"/>
                <a:ea typeface="ヒラギノ明朝 ProN W3" charset="0"/>
                <a:cs typeface="Gill Sans"/>
                <a:sym typeface="Times New Roman" charset="0"/>
              </a:rPr>
              <a:t>  </a:t>
            </a:r>
          </a:p>
          <a:p>
            <a:pPr marL="1104900" lvl="2" indent="-304800"/>
            <a:r>
              <a:rPr lang="en-US" dirty="0" smtClean="0">
                <a:solidFill>
                  <a:srgbClr val="FF0000"/>
                </a:solidFill>
                <a:latin typeface="+mj-lt"/>
                <a:ea typeface="ヒラギノ明朝 ProN W3" charset="0"/>
                <a:cs typeface="Gill Sans"/>
                <a:sym typeface="Times New Roman" charset="0"/>
              </a:rPr>
              <a:t>ATP cannot be transported from cell to cell.</a:t>
            </a:r>
          </a:p>
          <a:p>
            <a:pPr marL="304800" indent="-304800"/>
            <a:endParaRPr lang="en-US" dirty="0" smtClean="0">
              <a:latin typeface="Gill Sans"/>
              <a:cs typeface="Gill Sans"/>
              <a:sym typeface="Times New Roman" charset="0"/>
            </a:endParaRPr>
          </a:p>
          <a:p>
            <a:pPr marL="1104900" lvl="2" indent="-304800">
              <a:buNone/>
            </a:pPr>
            <a:endParaRPr lang="en-US" dirty="0" smtClean="0">
              <a:latin typeface="Gill Sans"/>
              <a:ea typeface="ヒラギノ明朝 ProN W3" charset="0"/>
              <a:cs typeface="Gill Sans"/>
              <a:sym typeface="Times New Roman" charset="0"/>
            </a:endParaRPr>
          </a:p>
          <a:p>
            <a:pPr marL="304800" indent="-304800"/>
            <a:endParaRPr lang="en-US" dirty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51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160677"/>
            <a:ext cx="8229600" cy="114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04800" indent="-304800"/>
            <a:r>
              <a:rPr lang="en-US" dirty="0">
                <a:sym typeface="Times New Roman" charset="0"/>
              </a:rPr>
              <a:t>ATP cannot be transferred from cell to cell but GLUCOSE </a:t>
            </a:r>
            <a:r>
              <a:rPr lang="en-US" dirty="0" smtClean="0">
                <a:sym typeface="Times New Roman" charset="0"/>
              </a:rPr>
              <a:t>can!</a:t>
            </a:r>
            <a:endParaRPr lang="en-US" dirty="0">
              <a:ea typeface="ヒラギノ明朝 ProN W3" charset="0"/>
              <a:sym typeface="Times New Roman" charset="0"/>
            </a:endParaRPr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153006" y="2980723"/>
            <a:ext cx="885902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Gill Sans"/>
                <a:ea typeface="ＭＳ Ｐゴシック" pitchFamily="-110" charset="-128"/>
                <a:cs typeface="Gill San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Gill Sans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Gill Sans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Gill Sans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Gill Sans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pPr marL="304800" indent="-304800"/>
            <a:r>
              <a:rPr lang="en-US" sz="3200" dirty="0" smtClean="0">
                <a:solidFill>
                  <a:srgbClr val="FF0000"/>
                </a:solidFill>
                <a:sym typeface="Times New Roman" charset="0"/>
              </a:rPr>
              <a:t>How is glucose homeostasis maintained? </a:t>
            </a:r>
            <a:endParaRPr lang="en-US" sz="3200" dirty="0">
              <a:solidFill>
                <a:srgbClr val="FF0000"/>
              </a:solidFill>
              <a:ea typeface="ヒラギノ明朝 ProN W3" charset="0"/>
              <a:sym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87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-45898"/>
            <a:ext cx="9144000" cy="89487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04800" indent="-304800"/>
            <a:r>
              <a:rPr lang="en-US" sz="3200" dirty="0" smtClean="0">
                <a:sym typeface="Times New Roman" charset="0"/>
              </a:rPr>
              <a:t>Organs involved in glucose homeostasis</a:t>
            </a:r>
            <a:endParaRPr lang="en-US" sz="3200" dirty="0">
              <a:ea typeface="ヒラギノ明朝 ProN W3" charset="0"/>
              <a:sym typeface="Times New Roman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413" y="1171517"/>
            <a:ext cx="4891079" cy="48593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6122" y="2833825"/>
            <a:ext cx="183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3366FF"/>
                </a:solidFill>
                <a:latin typeface="Calibri"/>
                <a:cs typeface="Calibri"/>
              </a:rPr>
              <a:t>Digests and absorbs food</a:t>
            </a:r>
            <a:endParaRPr lang="en-US" b="1" dirty="0">
              <a:solidFill>
                <a:srgbClr val="3366FF"/>
              </a:solidFill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606" y="901215"/>
            <a:ext cx="322740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 smtClean="0">
                <a:solidFill>
                  <a:srgbClr val="3366FF"/>
                </a:solidFill>
                <a:latin typeface="Calibri"/>
                <a:cs typeface="Calibri"/>
              </a:rPr>
              <a:t>Takes up nutrients and repackages them for storage</a:t>
            </a:r>
          </a:p>
          <a:p>
            <a:pPr algn="ctr">
              <a:spcAft>
                <a:spcPts val="600"/>
              </a:spcAft>
            </a:pPr>
            <a:r>
              <a:rPr lang="en-US" sz="1600" b="1" dirty="0" smtClean="0">
                <a:solidFill>
                  <a:srgbClr val="3366FF"/>
                </a:solidFill>
                <a:latin typeface="Calibri"/>
                <a:cs typeface="Calibri"/>
              </a:rPr>
              <a:t>Sends glucose to blood when needed</a:t>
            </a:r>
            <a:endParaRPr lang="en-US" sz="1600" b="1" dirty="0">
              <a:solidFill>
                <a:srgbClr val="3366FF"/>
              </a:solidFill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52279" y="787155"/>
            <a:ext cx="336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3366FF"/>
                </a:solidFill>
                <a:latin typeface="Calibri"/>
                <a:cs typeface="Calibri"/>
              </a:rPr>
              <a:t>Senses high or low blood glucose and sends out hormones</a:t>
            </a:r>
            <a:endParaRPr lang="en-US" b="1" dirty="0">
              <a:solidFill>
                <a:srgbClr val="3366FF"/>
              </a:solidFill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80492" y="2833825"/>
            <a:ext cx="1564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3366FF"/>
                </a:solidFill>
                <a:latin typeface="Calibri"/>
                <a:cs typeface="Calibri"/>
              </a:rPr>
              <a:t>Stores extra energy as fat</a:t>
            </a:r>
            <a:endParaRPr lang="en-US" b="1" dirty="0">
              <a:solidFill>
                <a:srgbClr val="3366FF"/>
              </a:solidFill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5081" y="4347760"/>
            <a:ext cx="1839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3366FF"/>
                </a:solidFill>
                <a:latin typeface="Calibri"/>
                <a:cs typeface="Calibri"/>
              </a:rPr>
              <a:t>Stores extra energy as glycogen and proteins</a:t>
            </a:r>
            <a:endParaRPr lang="en-US" b="1" dirty="0">
              <a:solidFill>
                <a:srgbClr val="3366FF"/>
              </a:solidFill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1413" y="5849523"/>
            <a:ext cx="3441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3366FF"/>
                </a:solidFill>
                <a:latin typeface="Calibri"/>
                <a:cs typeface="Calibri"/>
              </a:rPr>
              <a:t>Clears waste from amino acid metabolism (deamination)</a:t>
            </a:r>
            <a:endParaRPr lang="en-US" b="1" dirty="0">
              <a:solidFill>
                <a:srgbClr val="3366FF"/>
              </a:solidFill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5010" y="5008765"/>
            <a:ext cx="2066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3366FF"/>
                </a:solidFill>
                <a:latin typeface="Calibri"/>
                <a:cs typeface="Calibri"/>
              </a:rPr>
              <a:t>Needs glucose to function!</a:t>
            </a:r>
            <a:endParaRPr lang="en-US" b="1" dirty="0">
              <a:solidFill>
                <a:srgbClr val="3366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837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78098"/>
          </a:xfrm>
        </p:spPr>
        <p:txBody>
          <a:bodyPr/>
          <a:lstStyle/>
          <a:p>
            <a:r>
              <a:rPr lang="en-US" dirty="0" smtClean="0"/>
              <a:t>Activity: The Metabolism Game</a:t>
            </a:r>
            <a:endParaRPr lang="en-US" sz="27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934" y="854652"/>
            <a:ext cx="4145933" cy="53653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2100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31" y="0"/>
            <a:ext cx="8989069" cy="1143000"/>
          </a:xfrm>
        </p:spPr>
        <p:txBody>
          <a:bodyPr/>
          <a:lstStyle/>
          <a:p>
            <a:r>
              <a:rPr lang="en-US" dirty="0" smtClean="0"/>
              <a:t>Wrap Up: </a:t>
            </a:r>
            <a:br>
              <a:rPr lang="en-US" dirty="0" smtClean="0"/>
            </a:br>
            <a:r>
              <a:rPr lang="en-US" u="sng" dirty="0" smtClean="0"/>
              <a:t>Too much</a:t>
            </a:r>
            <a:r>
              <a:rPr lang="en-US" dirty="0" smtClean="0"/>
              <a:t> glucose in the blood</a:t>
            </a:r>
            <a:endParaRPr lang="en-US" sz="2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413" y="1171517"/>
            <a:ext cx="4891079" cy="485931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4008749" y="1927739"/>
            <a:ext cx="244809" cy="428386"/>
          </a:xfrm>
          <a:prstGeom prst="straightConnector1">
            <a:avLst/>
          </a:prstGeom>
          <a:ln w="57150" cmpd="sng">
            <a:solidFill>
              <a:srgbClr val="0000FF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874814" y="3044600"/>
            <a:ext cx="490221" cy="152401"/>
          </a:xfrm>
          <a:prstGeom prst="straightConnector1">
            <a:avLst/>
          </a:prstGeom>
          <a:ln w="57150" cmpd="sng">
            <a:solidFill>
              <a:srgbClr val="0000FF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783012" y="4267965"/>
            <a:ext cx="321912" cy="275986"/>
          </a:xfrm>
          <a:prstGeom prst="straightConnector1">
            <a:avLst/>
          </a:prstGeom>
          <a:ln w="57150" cmpd="sng">
            <a:solidFill>
              <a:srgbClr val="0000FF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14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31" y="0"/>
            <a:ext cx="8989069" cy="1143000"/>
          </a:xfrm>
        </p:spPr>
        <p:txBody>
          <a:bodyPr/>
          <a:lstStyle/>
          <a:p>
            <a:r>
              <a:rPr lang="en-US" dirty="0" smtClean="0"/>
              <a:t>Wrap Up: </a:t>
            </a:r>
            <a:br>
              <a:rPr lang="en-US" dirty="0" smtClean="0"/>
            </a:br>
            <a:r>
              <a:rPr lang="en-US" u="sng" dirty="0" smtClean="0"/>
              <a:t>Too little</a:t>
            </a:r>
            <a:r>
              <a:rPr lang="en-US" dirty="0" smtClean="0"/>
              <a:t> glucose in the blood</a:t>
            </a:r>
            <a:endParaRPr lang="en-US" sz="2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413" y="1171517"/>
            <a:ext cx="4891079" cy="4859318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4008749" y="1927739"/>
            <a:ext cx="244809" cy="428386"/>
          </a:xfrm>
          <a:prstGeom prst="straightConnector1">
            <a:avLst/>
          </a:prstGeom>
          <a:ln w="57150" cmpd="sng">
            <a:solidFill>
              <a:srgbClr val="0000FF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5874814" y="3044600"/>
            <a:ext cx="490221" cy="152401"/>
          </a:xfrm>
          <a:prstGeom prst="straightConnector1">
            <a:avLst/>
          </a:prstGeom>
          <a:ln w="57150" cmpd="sng">
            <a:solidFill>
              <a:srgbClr val="0000FF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783012" y="4267965"/>
            <a:ext cx="321912" cy="275986"/>
          </a:xfrm>
          <a:prstGeom prst="straightConnector1">
            <a:avLst/>
          </a:prstGeom>
          <a:ln w="57150" cmpd="sng">
            <a:solidFill>
              <a:srgbClr val="0000FF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29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7987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840691"/>
            <a:ext cx="8229600" cy="1464001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Gill Sans"/>
                <a:ea typeface="ヒラギノ明朝 ProN W3" charset="0"/>
                <a:cs typeface="Gill Sans"/>
                <a:sym typeface="Times New Roman" charset="0"/>
              </a:rPr>
              <a:t>Fill out the worksheet listing the processes in energy metabolism and storage</a:t>
            </a:r>
            <a:endParaRPr lang="en-US" dirty="0" smtClean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66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D final colo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MD final colors.thmx</Template>
  <TotalTime>9696</TotalTime>
  <Words>176</Words>
  <Application>Microsoft Office PowerPoint</Application>
  <PresentationFormat>On-screen Show (4:3)</PresentationFormat>
  <Paragraphs>33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MD final colors</vt:lpstr>
      <vt:lpstr>PowerPoint Presentation</vt:lpstr>
      <vt:lpstr>Do Now</vt:lpstr>
      <vt:lpstr>Do Now</vt:lpstr>
      <vt:lpstr>ATP cannot be transferred from cell to cell but GLUCOSE can!</vt:lpstr>
      <vt:lpstr>Organs involved in glucose homeostasis</vt:lpstr>
      <vt:lpstr>Activity: The Metabolism Game</vt:lpstr>
      <vt:lpstr>Wrap Up:  Too much glucose in the blood</vt:lpstr>
      <vt:lpstr>Wrap Up:  Too little glucose in the blood</vt:lpstr>
      <vt:lpstr>Homework</vt:lpstr>
    </vt:vector>
  </TitlesOfParts>
  <Company>tufts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berri jacque</dc:creator>
  <cp:lastModifiedBy>Eagle</cp:lastModifiedBy>
  <cp:revision>305</cp:revision>
  <cp:lastPrinted>2010-11-09T17:54:24Z</cp:lastPrinted>
  <dcterms:created xsi:type="dcterms:W3CDTF">2012-01-20T17:36:20Z</dcterms:created>
  <dcterms:modified xsi:type="dcterms:W3CDTF">2018-01-31T20:06:24Z</dcterms:modified>
</cp:coreProperties>
</file>